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jpeg" ContentType="image/jpeg"/>
  <Override PartName="/ppt/notesSlides/notesSlide6.xml" ContentType="application/vnd.openxmlformats-officedocument.presentationml.notesSlide+xml"/>
  <Override PartName="/ppt/media/image3.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0" name="Shape 120"/>
          <p:cNvSpPr/>
          <p:nvPr>
            <p:ph type="sldImg"/>
          </p:nvPr>
        </p:nvSpPr>
        <p:spPr>
          <a:xfrm>
            <a:off x="1143000" y="685800"/>
            <a:ext cx="4572000" cy="3429000"/>
          </a:xfrm>
          <a:prstGeom prst="rect">
            <a:avLst/>
          </a:prstGeom>
        </p:spPr>
        <p:txBody>
          <a:bodyPr/>
          <a:lstStyle/>
          <a:p>
            <a:pPr/>
          </a:p>
        </p:txBody>
      </p:sp>
      <p:sp>
        <p:nvSpPr>
          <p:cNvPr id="121" name="Shape 12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hape 135"/>
          <p:cNvSpPr/>
          <p:nvPr>
            <p:ph type="sldImg"/>
          </p:nvPr>
        </p:nvSpPr>
        <p:spPr>
          <a:prstGeom prst="rect">
            <a:avLst/>
          </a:prstGeom>
        </p:spPr>
        <p:txBody>
          <a:bodyPr/>
          <a:lstStyle/>
          <a:p>
            <a:pPr/>
          </a:p>
        </p:txBody>
      </p:sp>
      <p:sp>
        <p:nvSpPr>
          <p:cNvPr id="136" name="Shape 136"/>
          <p:cNvSpPr/>
          <p:nvPr>
            <p:ph type="body" sz="quarter" idx="1"/>
          </p:nvPr>
        </p:nvSpPr>
        <p:spPr>
          <a:prstGeom prst="rect">
            <a:avLst/>
          </a:prstGeom>
        </p:spPr>
        <p:txBody>
          <a:bodyPr/>
          <a:lstStyle/>
          <a:p>
            <a:pPr/>
            <a:r>
              <a:t>Creating any non-trivial project requires a strong team. This might seem counter-intuitive to some, perhaps given an instinct to find and worship idols. Who are our SE idols? Linus Torvalds, Guido Van Rossum, Bill Gates? Weren’t each of these individuals responsible for building something big?</a:t>
            </a:r>
          </a:p>
          <a:p>
            <a:pPr/>
          </a:p>
          <a:p>
            <a:pPr/>
            <a:r>
              <a:t>Linus didn’t write linux alone: wrote beginnings of PoC Unix-like kernel, show to mailing list, form community, lead people and coordinate work. Not result of his PoC Unix-like kernel, but result of community. Also: what about Unix? Not just Ken Thompson + Dennis Ritchie, but big group at Bell Labs, </a:t>
            </a:r>
          </a:p>
          <a:p>
            <a:pPr/>
          </a:p>
          <a:p>
            <a:pPr/>
            <a:r>
              <a:t>Guido Van Rossum dien’t personally create Python: he wrote first version sure (in 1991!), but hundreds of others contributed to later versions, made it what it is now (not to mention package eco-system… num-py!!)</a:t>
            </a:r>
          </a:p>
          <a:p>
            <a:pPr/>
          </a:p>
          <a:p>
            <a:pPr/>
            <a:r>
              <a:t>Steve Jobs led a team that built the Mac. Bill Gates might have written a BASIC interpreter, but is probably better known for building an enormous company around MS-DOS</a:t>
            </a:r>
          </a:p>
          <a:p>
            <a:pPr/>
          </a:p>
          <a:p>
            <a:pPr/>
            <a:r>
              <a:t>Genius Myth is our tendency to ascribe success of a team to a single person or its leader. Key is that we are able to form a team and collaborate, sharing knowledge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hape 217"/>
          <p:cNvSpPr/>
          <p:nvPr>
            <p:ph type="sldImg"/>
          </p:nvPr>
        </p:nvSpPr>
        <p:spPr>
          <a:prstGeom prst="rect">
            <a:avLst/>
          </a:prstGeom>
        </p:spPr>
        <p:txBody>
          <a:bodyPr/>
          <a:lstStyle/>
          <a:p>
            <a:pPr/>
          </a:p>
        </p:txBody>
      </p:sp>
      <p:sp>
        <p:nvSpPr>
          <p:cNvPr id="218" name="Shape 218"/>
          <p:cNvSpPr/>
          <p:nvPr>
            <p:ph type="body" sz="quarter" idx="1"/>
          </p:nvPr>
        </p:nvSpPr>
        <p:spPr>
          <a:prstGeom prst="rect">
            <a:avLst/>
          </a:prstGeom>
        </p:spPr>
        <p:txBody>
          <a:bodyPr/>
          <a:lstStyle/>
          <a:p>
            <a:pPr/>
            <a:r>
              <a:t>Note detailed root cause: high load AND resource leak, AND note that failure response was not quite right. Action items include approaches to prevent similar failures in future (by making system more fault tolerant + scalable), in addition to fixing the underlying cause of the resource leak, AND updating documentation to improve response times to cascading failures in future. No matter who introduced the resource leak, who set it up wrong, and whose fault in particular this was: most important is lessons learned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You can and should use this approach to reflect on any event that you would like to avoid in the future. Remember the pillars of HRT, and conduct a blameless post-mortem to learn from what happened, acknowledge what went wrong, but avoid pinning any particular blame to an individual. In fact, you might find that it’s useful to visibly reward people for doing the right thing, to encourage participation in this process and allow your entire organization to improve from that failure. For example, even if you were the one who took down Amazon’s S3 service for the entire east coast of the US for a few hours, maybe there was still something to learn - in Amazon’s postmortem of that incident, they describe the process changes that were made to prevent similar outages from happening in the future. It’s hard to change the past, but, we can always seek to improve. In the following lesson, we’ll discuss measurement approaches to understand how changing our development processes can improve productivity.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a:r>
              <a:t>If we agree that there are no 10x engineers, and that we need to form effective teams in order to scale up our software engineering processes, then perhaps we can agree on some ground-rules for working productively with our team mates. These three pillars are taken from the book “Debugging Teams” - the authors of this book are long-time software team leads at Google. Both trace almost every social conflict that they have witnessed in their orgs back to a lack of one of these three traits. This lens (HRT, pronounced “heart”) is useful for evaluating all kinds of personal conflicts. We work with others, and will be most effective when we can create long-lasting relationships with our colleagues who will be able to help us out later when we need. For example: nobody wants to work with someone who consistently behaves like they are the smartest person in the room. Give and receive constructive criticism.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Don’t outright say they are wrong: you are just having trouble understanding it. Could be your fault or theirs. Not demanding any specific change, but suggest something that might help improve. No discussion of the author’s value or coding skills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A strong and effective team relies on effective knowledge sharing. 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 Instead, effective teams focus on the kind of knowledge sharing that grows linearly or even better, sub-linearly with the size of your team, like Q&amp;A platforms (such as stack overflow), mailing lists, internal presentations, and documentation. By engaging our HRT pillars, we can create an environment that provides the psychological safety to our teammates that they will feel capable of asking for the kind of support that they need in order to be the most effective teammates that they can be.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Speaking of metrics, in the context of teams and team performance, one important metric to consider is the bus factor: which is to say, how many members of your team are entirely irreplaceable, the sole holders of particular, specialized knowledge? If your team can only operate because of one developer who knows in detail how your system works (and this is not documented anywhere), if that developer “gets on a bus” (and doesn’t come back), can your team recover? Effective teams formalize this important knowledge, ensuring resiliency in the event that a team member leaves the group for a variety of reasons (be it to get a new job, or simply moving based on personal constraints)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Shape 191"/>
          <p:cNvSpPr/>
          <p:nvPr>
            <p:ph type="sldImg"/>
          </p:nvPr>
        </p:nvSpPr>
        <p:spPr>
          <a:prstGeom prst="rect">
            <a:avLst/>
          </a:prstGeom>
        </p:spPr>
        <p:txBody>
          <a:bodyPr/>
          <a:lstStyle/>
          <a:p>
            <a:pPr/>
          </a:p>
        </p:txBody>
      </p:sp>
      <p:sp>
        <p:nvSpPr>
          <p:cNvPr id="192" name="Shape 192"/>
          <p:cNvSpPr/>
          <p:nvPr>
            <p:ph type="body" sz="quarter" idx="1"/>
          </p:nvPr>
        </p:nvSpPr>
        <p:spPr>
          <a:prstGeom prst="rect">
            <a:avLst/>
          </a:prstGeom>
        </p:spPr>
        <p:txBody>
          <a:bodyPr/>
          <a:lstStyle/>
          <a:p>
            <a:pPr/>
            <a:r>
              <a:t>It’s extremely likely that you will, if you have not yet, experienced a problem on your team. Perhaps you had a significant software failure (like a bug being released into production, or someone delaying the development process), a human failure (like interpersonal issues with a teammate) or a process failure (like a testing system that doesn’t actually test what you thought it would) …the most important thing is to learn from mistakes. How do you learn from mistakes? The process of reflecting on and learning from these mistakes can be formalized into a “post mortem” review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We’ll look at an example of a post-mortem. This example is fictitious, but the outage described, reason for the outage, and the postmortem itself are representative of real failures and post-mortem inside of Google. The example is situated in Google’s Shakespeare search engine - and the scenario describes an outage that occurred due to a sudden spike in interest in the service, combined with a resource leak that hadn’t been noticed when the service wasn’t under high load. An on-call engineer was alerted, but the slow resolution still resulted in 66 minutes of downtime. Given a service that might aim for 99.99% availability, this 66 minutes exceeds your downtime budget for the entire year. So, this is actually a very bad thing. The idea behind the post-mortem process is to learn from this, so that 1: the same service won’t go down again this year, and 2: other services that experience similar issues will be able to avoid similar problems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r>
              <a:t>It’s extremely important to consider *how* to conduct this post-mortem. In a naive approach (which we might call name, blame and shame), we might not be able to actually learn from this incident…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r>
              <a:t>In order to figure out what went well, what didn’t, and where we were lucky, we need answers to all of these questions. How can we get true answers if there is fear of punishment or retribution? Engineer might misrepresent the actions that they took to make themselves look better, or play dumb about the effects that they saw</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000000"/>
                </a:solidFill>
              </a:defRPr>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96"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97"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98"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6"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07"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 name="Slide Title"/>
          <p:cNvSpPr txBox="1"/>
          <p:nvPr>
            <p:ph type="title" hasCustomPrompt="1"/>
          </p:nvPr>
        </p:nvSpPr>
        <p:spPr>
          <a:prstGeom prst="rect">
            <a:avLst/>
          </a:prstGeom>
        </p:spPr>
        <p:txBody>
          <a:bodyPr/>
          <a:lstStyle/>
          <a:p>
            <a:pPr/>
            <a:r>
              <a:t>Slide Title</a:t>
            </a:r>
          </a:p>
        </p:txBody>
      </p:sp>
      <p:sp>
        <p:nvSpPr>
          <p:cNvPr id="22"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23"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3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3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000000"/>
                </a:solidFill>
              </a:defRPr>
            </a:lvl1pPr>
          </a:lstStyle>
          <a:p>
            <a:pPr/>
            <a:r>
              <a:t>Presentation Title</a:t>
            </a:r>
          </a:p>
        </p:txBody>
      </p:sp>
      <p:sp>
        <p:nvSpPr>
          <p:cNvPr id="3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3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4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43" name="Slide Title"/>
          <p:cNvSpPr txBox="1"/>
          <p:nvPr>
            <p:ph type="title" hasCustomPrompt="1"/>
          </p:nvPr>
        </p:nvSpPr>
        <p:spPr>
          <a:xfrm>
            <a:off x="1206500" y="1270000"/>
            <a:ext cx="9779000" cy="5882273"/>
          </a:xfrm>
          <a:prstGeom prst="rect">
            <a:avLst/>
          </a:prstGeom>
        </p:spPr>
        <p:txBody>
          <a:bodyPr anchor="b"/>
          <a:lstStyle>
            <a:lvl1pPr>
              <a:defRPr>
                <a:solidFill>
                  <a:srgbClr val="000000"/>
                </a:solidFill>
              </a:defRPr>
            </a:lvl1pPr>
          </a:lstStyle>
          <a:p>
            <a:pPr/>
            <a:r>
              <a:t>Slide Title</a:t>
            </a:r>
          </a:p>
        </p:txBody>
      </p:sp>
      <p:sp>
        <p:nvSpPr>
          <p:cNvPr id="4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4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52"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000000"/>
                </a:solidFill>
                <a:latin typeface="Helvetica Neue Medium"/>
                <a:ea typeface="Helvetica Neue Medium"/>
                <a:cs typeface="Helvetica Neue Medium"/>
                <a:sym typeface="Helvetica Neue Medium"/>
              </a:defRPr>
            </a:lvl1pPr>
          </a:lstStyle>
          <a:p>
            <a:pPr/>
            <a:r>
              <a:t>Section Title</a:t>
            </a:r>
          </a:p>
        </p:txBody>
      </p:sp>
      <p:sp>
        <p:nvSpPr>
          <p:cNvPr id="53"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60"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61"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62"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70"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78"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79"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87"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88"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creativecommons.org/licenses/by-sa/4.0/"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sre.google/sre-book/example-postmortem/" TargetMode="Externa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sre.google/sre-book/example-postmortem/" TargetMode="External"/><Relationship Id="rId4" Type="http://schemas.openxmlformats.org/officeDocument/2006/relationships/hyperlink" Target="https://creativecommons.org/licenses/by-nc-nd/4.0/"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docs.google.com/document/d/1ob0dfG_gefr_gQ8kbKr0kS4XpaKbc0oVAk4Te9tbDqM/edit" TargetMode="Externa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reativecommons.org/licenses/by-sa/4.0/"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learning.oreilly.com/library/view/debugging-teams/9781491932049/ch01.html#the_myth_of_the_genius_programmer"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learning.oreilly.com/library/view/debugging-teams/9781491932049/ch01.html#the_myth_of_the_genius_programmer"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learning.oreilly.com/library/view/debugging-teams/9781491932049/ch01.html#the_myth_of_the_genius_programmer"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Jonathan Bell, John Boyland, Mitch Wand…"/>
          <p:cNvSpPr txBox="1"/>
          <p:nvPr>
            <p:ph type="body" idx="21"/>
          </p:nvPr>
        </p:nvSpPr>
        <p:spPr>
          <a:xfrm>
            <a:off x="1201340" y="11177783"/>
            <a:ext cx="21971003" cy="1959509"/>
          </a:xfrm>
          <a:prstGeom prst="rect">
            <a:avLst/>
          </a:prstGeom>
          <a:extLst>
            <a:ext uri="{C572A759-6A51-4108-AA02-DFA0A04FC94B}">
              <ma14:wrappingTextBoxFlag xmlns:ma14="http://schemas.microsoft.com/office/mac/drawingml/2011/main" val="1"/>
            </a:ext>
          </a:extLst>
        </p:spPr>
        <p:txBody>
          <a:bodyPr/>
          <a:lstStyle/>
          <a:p>
            <a:pPr>
              <a:defRPr>
                <a:solidFill>
                  <a:srgbClr val="005493"/>
                </a:solidFill>
              </a:defRPr>
            </a:pPr>
            <a:r>
              <a:t>Jonathan Bell, John Boyland, Mitch Wand</a:t>
            </a:r>
          </a:p>
          <a:p>
            <a:pPr>
              <a:defRPr>
                <a:solidFill>
                  <a:srgbClr val="005493"/>
                </a:solidFill>
              </a:defRPr>
            </a:pPr>
            <a:r>
              <a:t>Khoury College of Computer Sciences</a:t>
            </a:r>
            <a:br/>
            <a:r>
              <a:t>© 2021, released under </a:t>
            </a:r>
            <a:r>
              <a:rPr u="sng">
                <a:hlinkClick r:id="rId2" invalidUrl="" action="" tgtFrame="" tooltip="" history="1" highlightClick="0" endSnd="0"/>
              </a:rPr>
              <a:t>CC BY-SA</a:t>
            </a:r>
          </a:p>
        </p:txBody>
      </p:sp>
      <p:sp>
        <p:nvSpPr>
          <p:cNvPr id="124" name="CS 4530 &amp; CS 5500…"/>
          <p:cNvSpPr txBox="1"/>
          <p:nvPr>
            <p:ph type="ctrTitle"/>
          </p:nvPr>
        </p:nvSpPr>
        <p:spPr>
          <a:prstGeom prst="rect">
            <a:avLst/>
          </a:prstGeom>
        </p:spPr>
        <p:txBody>
          <a:bodyPr/>
          <a:lstStyle/>
          <a:p>
            <a:pPr>
              <a:defRPr>
                <a:solidFill>
                  <a:srgbClr val="005493"/>
                </a:solidFill>
              </a:defRPr>
            </a:pPr>
            <a:r>
              <a:t>CS 4530 &amp; CS 5500</a:t>
            </a:r>
          </a:p>
          <a:p>
            <a:pPr>
              <a:defRPr>
                <a:solidFill>
                  <a:srgbClr val="005493"/>
                </a:solidFill>
              </a:defRPr>
            </a:pPr>
            <a:r>
              <a:t>Software Engineering</a:t>
            </a:r>
          </a:p>
        </p:txBody>
      </p:sp>
      <p:sp>
        <p:nvSpPr>
          <p:cNvPr id="125" name="Lesson 12.3: Strategies for successful software teams"/>
          <p:cNvSpPr txBox="1"/>
          <p:nvPr>
            <p:ph type="subTitle" sz="quarter" idx="1"/>
          </p:nvPr>
        </p:nvSpPr>
        <p:spPr>
          <a:prstGeom prst="rect">
            <a:avLst/>
          </a:prstGeom>
        </p:spPr>
        <p:txBody>
          <a:bodyPr/>
          <a:lstStyle/>
          <a:p>
            <a:pPr/>
            <a:r>
              <a:t>Lesson 12.3: Strategies for successful software teams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Post-Mortems"/>
          <p:cNvSpPr txBox="1"/>
          <p:nvPr>
            <p:ph type="title"/>
          </p:nvPr>
        </p:nvSpPr>
        <p:spPr>
          <a:prstGeom prst="rect">
            <a:avLst/>
          </a:prstGeom>
        </p:spPr>
        <p:txBody>
          <a:bodyPr/>
          <a:lstStyle/>
          <a:p>
            <a:pPr/>
            <a:r>
              <a:t>Post-Mortems</a:t>
            </a:r>
          </a:p>
        </p:txBody>
      </p:sp>
      <p:sp>
        <p:nvSpPr>
          <p:cNvPr id="195" name="Google’s Example Case Stud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Google’s Example Case Study</a:t>
            </a:r>
          </a:p>
        </p:txBody>
      </p:sp>
      <p:sp>
        <p:nvSpPr>
          <p:cNvPr id="196" name="Shakespeare search service down for 66 minutes during period of high interest in Shakespeare…"/>
          <p:cNvSpPr txBox="1"/>
          <p:nvPr>
            <p:ph type="body" idx="1"/>
          </p:nvPr>
        </p:nvSpPr>
        <p:spPr>
          <a:prstGeom prst="rect">
            <a:avLst/>
          </a:prstGeom>
        </p:spPr>
        <p:txBody>
          <a:bodyPr/>
          <a:lstStyle/>
          <a:p>
            <a:pPr marL="566927" indent="-566927" defTabSz="2267655">
              <a:spcBef>
                <a:spcPts val="4100"/>
              </a:spcBef>
              <a:defRPr sz="4464"/>
            </a:pPr>
            <a:r>
              <a:t>Shakespeare search service down for 66 minutes during period of high interest in Shakespeare</a:t>
            </a:r>
          </a:p>
          <a:p>
            <a:pPr marL="566927" indent="-566927" defTabSz="2267655">
              <a:spcBef>
                <a:spcPts val="4100"/>
              </a:spcBef>
              <a:defRPr sz="4464"/>
            </a:pPr>
            <a:r>
              <a:t>Engineer quickly noticed the problem and eventually got a fix in</a:t>
            </a:r>
          </a:p>
          <a:p>
            <a:pPr marL="566927" indent="-566927" defTabSz="2267655">
              <a:spcBef>
                <a:spcPts val="4100"/>
              </a:spcBef>
              <a:defRPr sz="4464"/>
            </a:pPr>
            <a:r>
              <a:t>How does an organization learn from this?</a:t>
            </a:r>
          </a:p>
          <a:p>
            <a:pPr lvl="1" marL="1133855" indent="-566927" defTabSz="2267655">
              <a:spcBef>
                <a:spcPts val="4100"/>
              </a:spcBef>
              <a:defRPr sz="4464"/>
            </a:pPr>
            <a:r>
              <a:t>What went well</a:t>
            </a:r>
          </a:p>
          <a:p>
            <a:pPr lvl="1" marL="1133855" indent="-566927" defTabSz="2267655">
              <a:spcBef>
                <a:spcPts val="4100"/>
              </a:spcBef>
              <a:defRPr sz="4464"/>
            </a:pPr>
            <a:r>
              <a:t>What went wrong</a:t>
            </a:r>
          </a:p>
          <a:p>
            <a:pPr lvl="1" marL="1133855" indent="-566927" defTabSz="2267655">
              <a:spcBef>
                <a:spcPts val="4100"/>
              </a:spcBef>
              <a:defRPr sz="4464"/>
            </a:pPr>
            <a:r>
              <a:t>Where we got lucky</a:t>
            </a:r>
          </a:p>
          <a:p>
            <a:pPr lvl="1" marL="1133855" indent="-566927" defTabSz="2267655">
              <a:spcBef>
                <a:spcPts val="4100"/>
              </a:spcBef>
              <a:defRPr sz="4464"/>
            </a:pPr>
            <a:r>
              <a:t>How do we prevent it from happening again?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Name, Blame and Shame"/>
          <p:cNvSpPr txBox="1"/>
          <p:nvPr>
            <p:ph type="title"/>
          </p:nvPr>
        </p:nvSpPr>
        <p:spPr>
          <a:prstGeom prst="rect">
            <a:avLst/>
          </a:prstGeom>
        </p:spPr>
        <p:txBody>
          <a:bodyPr/>
          <a:lstStyle/>
          <a:p>
            <a:pPr/>
            <a:r>
              <a:t>Name, Blame and Shame</a:t>
            </a:r>
          </a:p>
        </p:txBody>
      </p:sp>
      <p:sp>
        <p:nvSpPr>
          <p:cNvPr id="201" name="How not to respond to this failur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How not to respond to this failure</a:t>
            </a:r>
          </a:p>
        </p:txBody>
      </p:sp>
      <p:sp>
        <p:nvSpPr>
          <p:cNvPr id="202" name="Some engineer contributes to failure or incident…"/>
          <p:cNvSpPr txBox="1"/>
          <p:nvPr>
            <p:ph type="body" idx="1"/>
          </p:nvPr>
        </p:nvSpPr>
        <p:spPr>
          <a:prstGeom prst="rect">
            <a:avLst/>
          </a:prstGeom>
        </p:spPr>
        <p:txBody>
          <a:bodyPr/>
          <a:lstStyle/>
          <a:p>
            <a:pPr marL="228600" indent="-228600">
              <a:buSzPct val="100000"/>
              <a:buAutoNum type="arabicPeriod" startAt="1"/>
            </a:pPr>
            <a:r>
              <a:t>Some engineer contributes to failure or incident</a:t>
            </a:r>
          </a:p>
          <a:p>
            <a:pPr marL="228600" indent="-228600">
              <a:buSzPct val="100000"/>
              <a:buAutoNum type="arabicPeriod" startAt="1"/>
            </a:pPr>
            <a:r>
              <a:t>Engineer is punished/shamed/blamed/retrained</a:t>
            </a:r>
          </a:p>
          <a:p>
            <a:pPr marL="228600" indent="-228600">
              <a:buSzPct val="100000"/>
              <a:buAutoNum type="arabicPeriod" startAt="1"/>
            </a:pPr>
            <a:r>
              <a:t>Engineers as a whole become silent on details to management to avoid being scapegoated</a:t>
            </a:r>
          </a:p>
          <a:p>
            <a:pPr marL="228600" indent="-228600">
              <a:buSzPct val="100000"/>
              <a:buAutoNum type="arabicPeriod" startAt="1"/>
            </a:pPr>
            <a:r>
              <a:t>Management becomes less informed about what actually is happening, do not actually find/fix root causes of incidents</a:t>
            </a:r>
          </a:p>
          <a:p>
            <a:pPr marL="228600" indent="-228600">
              <a:buSzPct val="100000"/>
              <a:buAutoNum type="arabicPeriod" startAt="1"/>
            </a:pPr>
            <a:r>
              <a:t>Process repeats, amplifying every time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Blameless Post-Mortem"/>
          <p:cNvSpPr txBox="1"/>
          <p:nvPr>
            <p:ph type="title"/>
          </p:nvPr>
        </p:nvSpPr>
        <p:spPr>
          <a:prstGeom prst="rect">
            <a:avLst/>
          </a:prstGeom>
        </p:spPr>
        <p:txBody>
          <a:bodyPr/>
          <a:lstStyle/>
          <a:p>
            <a:pPr/>
            <a:r>
              <a:t>Blameless Post-Mortem</a:t>
            </a:r>
          </a:p>
        </p:txBody>
      </p:sp>
      <p:sp>
        <p:nvSpPr>
          <p:cNvPr id="207" name="Why blameles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Why blameless?</a:t>
            </a:r>
          </a:p>
        </p:txBody>
      </p:sp>
      <p:sp>
        <p:nvSpPr>
          <p:cNvPr id="208" name="What actions did you take at the time?…"/>
          <p:cNvSpPr txBox="1"/>
          <p:nvPr>
            <p:ph type="body" idx="1"/>
          </p:nvPr>
        </p:nvSpPr>
        <p:spPr>
          <a:prstGeom prst="rect">
            <a:avLst/>
          </a:prstGeom>
        </p:spPr>
        <p:txBody>
          <a:bodyPr/>
          <a:lstStyle/>
          <a:p>
            <a:pPr/>
            <a:r>
              <a:t>What actions did you take at the time?</a:t>
            </a:r>
          </a:p>
          <a:p>
            <a:pPr/>
            <a:r>
              <a:t>What effects did you observe at the time?</a:t>
            </a:r>
          </a:p>
          <a:p>
            <a:pPr/>
            <a:r>
              <a:t>What were the expectations that you had?</a:t>
            </a:r>
          </a:p>
          <a:p>
            <a:pPr/>
            <a:r>
              <a:t>What assumptions did you make?</a:t>
            </a:r>
          </a:p>
          <a:p>
            <a:pPr/>
            <a:r>
              <a:t>What is your understanding of the timeline of events as they occurred?</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Blameless Post-Mortem"/>
          <p:cNvSpPr txBox="1"/>
          <p:nvPr>
            <p:ph type="title"/>
          </p:nvPr>
        </p:nvSpPr>
        <p:spPr>
          <a:prstGeom prst="rect">
            <a:avLst/>
          </a:prstGeom>
        </p:spPr>
        <p:txBody>
          <a:bodyPr/>
          <a:lstStyle/>
          <a:p>
            <a:pPr/>
            <a:r>
              <a:t>Blameless Post-Mortem</a:t>
            </a:r>
          </a:p>
        </p:txBody>
      </p:sp>
      <p:sp>
        <p:nvSpPr>
          <p:cNvPr id="213" name="Google’s Example Case Stud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Google’s Example Case Study</a:t>
            </a:r>
          </a:p>
        </p:txBody>
      </p:sp>
      <p:sp>
        <p:nvSpPr>
          <p:cNvPr id="214" name="Shakespeare Sonnet++ Postmortem (incident #465)…"/>
          <p:cNvSpPr txBox="1"/>
          <p:nvPr/>
        </p:nvSpPr>
        <p:spPr>
          <a:xfrm>
            <a:off x="43978" y="3709865"/>
            <a:ext cx="24296043" cy="4889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a:solidFill>
                  <a:srgbClr val="333333"/>
                </a:solidFill>
                <a:latin typeface="Times Roman"/>
                <a:ea typeface="Times Roman"/>
                <a:cs typeface="Times Roman"/>
                <a:sym typeface="Times Roman"/>
              </a:defRPr>
            </a:pPr>
            <a:r>
              <a:t>Shakespeare Sonnet++ Postmortem (incident #465)</a:t>
            </a:r>
            <a:endParaRPr b="0"/>
          </a:p>
          <a:p>
            <a:pPr algn="l" defTabSz="457200">
              <a:defRPr>
                <a:solidFill>
                  <a:srgbClr val="333333"/>
                </a:solidFill>
                <a:latin typeface="Times Roman"/>
                <a:ea typeface="Times Roman"/>
                <a:cs typeface="Times Roman"/>
                <a:sym typeface="Times Roman"/>
              </a:defRPr>
            </a:pPr>
            <a:r>
              <a:rPr b="1"/>
              <a:t>Date</a:t>
            </a:r>
            <a:r>
              <a:t>: 2015-10-21</a:t>
            </a:r>
          </a:p>
          <a:p>
            <a:pPr algn="l" defTabSz="457200">
              <a:defRPr>
                <a:solidFill>
                  <a:srgbClr val="333333"/>
                </a:solidFill>
                <a:latin typeface="Times Roman"/>
                <a:ea typeface="Times Roman"/>
                <a:cs typeface="Times Roman"/>
                <a:sym typeface="Times Roman"/>
              </a:defRPr>
            </a:pPr>
            <a:r>
              <a:rPr b="1"/>
              <a:t>Authors</a:t>
            </a:r>
            <a:r>
              <a:t>: jennifer, martym, agoogler</a:t>
            </a:r>
          </a:p>
          <a:p>
            <a:pPr algn="l" defTabSz="457200">
              <a:defRPr>
                <a:solidFill>
                  <a:srgbClr val="333333"/>
                </a:solidFill>
                <a:latin typeface="Times Roman"/>
                <a:ea typeface="Times Roman"/>
                <a:cs typeface="Times Roman"/>
                <a:sym typeface="Times Roman"/>
              </a:defRPr>
            </a:pPr>
            <a:r>
              <a:rPr b="1"/>
              <a:t>Status</a:t>
            </a:r>
            <a:r>
              <a:t>: Complete, action items in progress</a:t>
            </a:r>
          </a:p>
          <a:p>
            <a:pPr algn="l" defTabSz="457200">
              <a:defRPr>
                <a:solidFill>
                  <a:srgbClr val="333333"/>
                </a:solidFill>
                <a:latin typeface="Times Roman"/>
                <a:ea typeface="Times Roman"/>
                <a:cs typeface="Times Roman"/>
                <a:sym typeface="Times Roman"/>
              </a:defRPr>
            </a:pPr>
            <a:r>
              <a:rPr b="1"/>
              <a:t>Summary</a:t>
            </a:r>
            <a:r>
              <a:t>: Shakespeare Search down for 66 minutes during period of very high interest in Shakespeare due to discovery of a new sonnet.</a:t>
            </a:r>
          </a:p>
          <a:p>
            <a:pPr algn="l" defTabSz="457200">
              <a:defRPr>
                <a:solidFill>
                  <a:srgbClr val="333333"/>
                </a:solidFill>
                <a:latin typeface="Times Roman"/>
                <a:ea typeface="Times Roman"/>
                <a:cs typeface="Times Roman"/>
                <a:sym typeface="Times Roman"/>
              </a:defRPr>
            </a:pPr>
            <a:r>
              <a:rPr b="1"/>
              <a:t>Impact</a:t>
            </a:r>
            <a:r>
              <a:t>: Estimated 1.21B queries lost, no revenue impact.</a:t>
            </a:r>
          </a:p>
          <a:p>
            <a:pPr algn="l" defTabSz="457200">
              <a:defRPr>
                <a:solidFill>
                  <a:srgbClr val="333333"/>
                </a:solidFill>
                <a:latin typeface="Times Roman"/>
                <a:ea typeface="Times Roman"/>
                <a:cs typeface="Times Roman"/>
                <a:sym typeface="Times Roman"/>
              </a:defRPr>
            </a:pPr>
            <a:r>
              <a:rPr b="1"/>
              <a:t>Root Causes</a:t>
            </a:r>
            <a:r>
              <a:t>: Cascading failure due to combination of exceptionally high load and a resource leak when searches failed due to terms not being in the Shakespeare corpus. The newly discovered sonnet used a word that had never before appeared in one of Shakespeare’s works, which happened to be the term users searched for. Under normal circumstances, the rate of task failures due to resource leaks is low enough to be unnoticed.</a:t>
            </a:r>
          </a:p>
          <a:p>
            <a:pPr algn="l" defTabSz="457200">
              <a:defRPr>
                <a:solidFill>
                  <a:srgbClr val="333333"/>
                </a:solidFill>
                <a:latin typeface="Times Roman"/>
                <a:ea typeface="Times Roman"/>
                <a:cs typeface="Times Roman"/>
                <a:sym typeface="Times Roman"/>
              </a:defRPr>
            </a:pPr>
            <a:r>
              <a:rPr b="1"/>
              <a:t>Trigger</a:t>
            </a:r>
            <a:r>
              <a:t>: Latent bug triggered by sudden increase in traffic.</a:t>
            </a:r>
          </a:p>
          <a:p>
            <a:pPr algn="l" defTabSz="457200">
              <a:defRPr>
                <a:solidFill>
                  <a:srgbClr val="333333"/>
                </a:solidFill>
                <a:latin typeface="Times Roman"/>
                <a:ea typeface="Times Roman"/>
                <a:cs typeface="Times Roman"/>
                <a:sym typeface="Times Roman"/>
              </a:defRPr>
            </a:pPr>
            <a:r>
              <a:rPr b="1"/>
              <a:t>Resolution</a:t>
            </a:r>
            <a:r>
              <a:t>: Directed traffic to sacrificial cluster and added 10x capacity to mitigate cascading failure. Updated index deployed, resolving interaction with latent bug. Maintaining extra capacity until surge in public interest in new sonnet passes. Resource leak identified and fix deployed.</a:t>
            </a:r>
          </a:p>
          <a:p>
            <a:pPr algn="l" defTabSz="457200">
              <a:defRPr>
                <a:solidFill>
                  <a:srgbClr val="333333"/>
                </a:solidFill>
                <a:latin typeface="Times Roman"/>
                <a:ea typeface="Times Roman"/>
                <a:cs typeface="Times Roman"/>
                <a:sym typeface="Times Roman"/>
              </a:defRPr>
            </a:pPr>
            <a:r>
              <a:rPr b="1"/>
              <a:t>Detection</a:t>
            </a:r>
            <a:r>
              <a:t>: Borgmon detected high level of HTTP 500s and paged on-call.</a:t>
            </a:r>
          </a:p>
        </p:txBody>
      </p:sp>
      <p:sp>
        <p:nvSpPr>
          <p:cNvPr id="215" name="WHAT WENT WELL…"/>
          <p:cNvSpPr txBox="1"/>
          <p:nvPr/>
        </p:nvSpPr>
        <p:spPr>
          <a:xfrm>
            <a:off x="43399" y="9001489"/>
            <a:ext cx="18983772" cy="4013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a:solidFill>
                  <a:srgbClr val="555555"/>
                </a:solidFill>
                <a:latin typeface="Source Sans Pro"/>
                <a:ea typeface="Source Sans Pro"/>
                <a:cs typeface="Source Sans Pro"/>
                <a:sym typeface="Source Sans Pro"/>
              </a:defRPr>
            </a:pPr>
            <a:r>
              <a:t>WHAT WENT WELL</a:t>
            </a:r>
          </a:p>
          <a:p>
            <a:pPr marL="457200" indent="-317500" algn="l" defTabSz="457200">
              <a:buClr>
                <a:srgbClr val="333333"/>
              </a:buClr>
              <a:buSzPct val="100000"/>
              <a:buFont typeface="Times Roman"/>
              <a:buChar char="•"/>
              <a:defRPr>
                <a:solidFill>
                  <a:srgbClr val="333333"/>
                </a:solidFill>
                <a:latin typeface="Times Roman"/>
                <a:ea typeface="Times Roman"/>
                <a:cs typeface="Times Roman"/>
                <a:sym typeface="Times Roman"/>
              </a:defRPr>
            </a:pPr>
            <a:r>
              <a:t>Monitoring quickly alerted us to high rate (reaching ~100%) of HTTP 500s</a:t>
            </a:r>
          </a:p>
          <a:p>
            <a:pPr marL="457200" indent="-317500" algn="l" defTabSz="457200">
              <a:buClr>
                <a:srgbClr val="333333"/>
              </a:buClr>
              <a:buSzPct val="100000"/>
              <a:buFont typeface="Times Roman"/>
              <a:buChar char="•"/>
              <a:defRPr>
                <a:solidFill>
                  <a:srgbClr val="333333"/>
                </a:solidFill>
                <a:latin typeface="Times Roman"/>
                <a:ea typeface="Times Roman"/>
                <a:cs typeface="Times Roman"/>
                <a:sym typeface="Times Roman"/>
              </a:defRPr>
            </a:pPr>
            <a:r>
              <a:t>Rapidly distributed updated Shakespeare corpus to all clusters</a:t>
            </a:r>
          </a:p>
          <a:p>
            <a:pPr algn="l" defTabSz="457200">
              <a:defRPr b="1">
                <a:solidFill>
                  <a:srgbClr val="555555"/>
                </a:solidFill>
                <a:latin typeface="Source Sans Pro"/>
                <a:ea typeface="Source Sans Pro"/>
                <a:cs typeface="Source Sans Pro"/>
                <a:sym typeface="Source Sans Pro"/>
              </a:defRPr>
            </a:pPr>
            <a:r>
              <a:t>WHAT WENT WRONG</a:t>
            </a:r>
          </a:p>
          <a:p>
            <a:pPr marL="457200" indent="-317500" algn="l" defTabSz="457200">
              <a:buClr>
                <a:srgbClr val="333333"/>
              </a:buClr>
              <a:buSzPct val="100000"/>
              <a:buFont typeface="Times Roman"/>
              <a:buChar char="•"/>
              <a:defRPr>
                <a:solidFill>
                  <a:srgbClr val="333333"/>
                </a:solidFill>
                <a:latin typeface="Times Roman"/>
                <a:ea typeface="Times Roman"/>
                <a:cs typeface="Times Roman"/>
                <a:sym typeface="Times Roman"/>
              </a:defRPr>
            </a:pPr>
            <a:r>
              <a:t>We’re out of practice in responding to cascading failure</a:t>
            </a:r>
          </a:p>
          <a:p>
            <a:pPr marL="457200" indent="-317500" algn="l" defTabSz="457200">
              <a:buClr>
                <a:srgbClr val="333333"/>
              </a:buClr>
              <a:buSzPct val="100000"/>
              <a:buFont typeface="Times Roman"/>
              <a:buChar char="•"/>
              <a:defRPr>
                <a:solidFill>
                  <a:srgbClr val="333333"/>
                </a:solidFill>
                <a:latin typeface="Times Roman"/>
                <a:ea typeface="Times Roman"/>
                <a:cs typeface="Times Roman"/>
                <a:sym typeface="Times Roman"/>
              </a:defRPr>
            </a:pPr>
            <a:r>
              <a:t>We exceeded our availability error budget (by several orders of magnitude) due to the exceptional surge of traffic that essentially all resulted in failures</a:t>
            </a:r>
          </a:p>
          <a:p>
            <a:pPr algn="l" defTabSz="457200">
              <a:defRPr b="1">
                <a:solidFill>
                  <a:srgbClr val="555555"/>
                </a:solidFill>
                <a:latin typeface="Source Sans Pro"/>
                <a:ea typeface="Source Sans Pro"/>
                <a:cs typeface="Source Sans Pro"/>
                <a:sym typeface="Source Sans Pro"/>
              </a:defRPr>
            </a:pPr>
            <a:r>
              <a:t>WHERE WE GOT LUCKY</a:t>
            </a:r>
          </a:p>
          <a:p>
            <a:pPr marL="457200" indent="-317500" algn="l" defTabSz="457200">
              <a:buClr>
                <a:srgbClr val="333333"/>
              </a:buClr>
              <a:buSzPct val="100000"/>
              <a:buFont typeface="Times Roman"/>
              <a:buChar char="•"/>
              <a:defRPr>
                <a:solidFill>
                  <a:srgbClr val="333333"/>
                </a:solidFill>
                <a:latin typeface="Times Roman"/>
                <a:ea typeface="Times Roman"/>
                <a:cs typeface="Times Roman"/>
                <a:sym typeface="Times Roman"/>
              </a:defRPr>
            </a:pPr>
            <a:r>
              <a:t>Mailing list of Shakespeare aficionados had a copy of new sonnet available</a:t>
            </a:r>
          </a:p>
          <a:p>
            <a:pPr marL="457200" indent="-317500" algn="l" defTabSz="457200">
              <a:buClr>
                <a:srgbClr val="333333"/>
              </a:buClr>
              <a:buSzPct val="100000"/>
              <a:buFont typeface="Times Roman"/>
              <a:buChar char="•"/>
              <a:defRPr>
                <a:solidFill>
                  <a:srgbClr val="333333"/>
                </a:solidFill>
                <a:latin typeface="Times Roman"/>
                <a:ea typeface="Times Roman"/>
                <a:cs typeface="Times Roman"/>
                <a:sym typeface="Times Roman"/>
              </a:defRPr>
            </a:pPr>
            <a:r>
              <a:t>Server logs had stack traces pointing to file descriptor exhaustion as cause for crash</a:t>
            </a:r>
          </a:p>
          <a:p>
            <a:pPr marL="457200" indent="-317500" algn="l" defTabSz="457200">
              <a:buClr>
                <a:srgbClr val="333333"/>
              </a:buClr>
              <a:buSzPct val="100000"/>
              <a:buFont typeface="Times Roman"/>
              <a:buChar char="•"/>
              <a:defRPr>
                <a:solidFill>
                  <a:srgbClr val="333333"/>
                </a:solidFill>
                <a:latin typeface="Times Roman"/>
                <a:ea typeface="Times Roman"/>
                <a:cs typeface="Times Roman"/>
                <a:sym typeface="Times Roman"/>
              </a:defRPr>
            </a:pPr>
            <a:r>
              <a:t>Query-of-death was resolved by pushing new index containing popular search term</a:t>
            </a:r>
          </a:p>
        </p:txBody>
      </p:sp>
      <p:sp>
        <p:nvSpPr>
          <p:cNvPr id="216" name="Copyright © 2017 Google, Inc. Published by O'Reilly Media, Inc. Licensed under CC BY-NC-ND 4.0"/>
          <p:cNvSpPr txBox="1"/>
          <p:nvPr/>
        </p:nvSpPr>
        <p:spPr>
          <a:xfrm>
            <a:off x="17355385" y="13366013"/>
            <a:ext cx="6806507"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000000"/>
                </a:solidFill>
                <a:latin typeface="Helvetica"/>
                <a:ea typeface="Helvetica"/>
                <a:cs typeface="Helvetica"/>
                <a:sym typeface="Helvetica"/>
              </a:defRPr>
            </a:pPr>
            <a:r>
              <a:t>Copyright © 2017 Google, Inc. Published by O'Reilly Media, Inc. Licensed under </a:t>
            </a:r>
            <a:r>
              <a:rPr>
                <a:hlinkClick r:id="rId4" invalidUrl="" action="" tgtFrame="" tooltip="" history="1" highlightClick="0" endSnd="0"/>
              </a:rPr>
              <a:t>CC BY-NC-ND 4.0</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Conducting Postmortems"/>
          <p:cNvSpPr txBox="1"/>
          <p:nvPr>
            <p:ph type="title"/>
          </p:nvPr>
        </p:nvSpPr>
        <p:spPr>
          <a:prstGeom prst="rect">
            <a:avLst/>
          </a:prstGeom>
        </p:spPr>
        <p:txBody>
          <a:bodyPr/>
          <a:lstStyle/>
          <a:p>
            <a:pPr/>
            <a:r>
              <a:t>Conducting Postmortems</a:t>
            </a:r>
          </a:p>
        </p:txBody>
      </p:sp>
      <p:sp>
        <p:nvSpPr>
          <p:cNvPr id="221" name="Reflecting on past team performanc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Reflecting on past team performance</a:t>
            </a:r>
          </a:p>
        </p:txBody>
      </p:sp>
      <p:sp>
        <p:nvSpPr>
          <p:cNvPr id="222" name="Apply this technique after any event you would like to avoid in the future…"/>
          <p:cNvSpPr txBox="1"/>
          <p:nvPr>
            <p:ph type="body" idx="1"/>
          </p:nvPr>
        </p:nvSpPr>
        <p:spPr>
          <a:prstGeom prst="rect">
            <a:avLst/>
          </a:prstGeom>
        </p:spPr>
        <p:txBody>
          <a:bodyPr/>
          <a:lstStyle/>
          <a:p>
            <a:pPr/>
            <a:r>
              <a:t>Apply this technique after any event you would like to avoid in the future</a:t>
            </a:r>
          </a:p>
          <a:p>
            <a:pPr/>
            <a:r>
              <a:t>Apply this to technical and non-technical events</a:t>
            </a:r>
          </a:p>
          <a:p>
            <a:pPr/>
            <a:r>
              <a:t>Focus on improvement, resilience, and collaboration: what could any of the actors have done better?</a:t>
            </a:r>
          </a:p>
          <a:p>
            <a:pPr/>
            <a:r>
              <a:rPr u="sng">
                <a:hlinkClick r:id="rId3" invalidUrl="" action="" tgtFrame="" tooltip="" history="1" highlightClick="0" endSnd="0"/>
              </a:rPr>
              <a:t>Google’s generic postmortem template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This work is licensed under a Creative Commons Attribution-ShareAlike license"/>
          <p:cNvSpPr txBox="1"/>
          <p:nvPr>
            <p:ph type="title"/>
          </p:nvPr>
        </p:nvSpPr>
        <p:spPr>
          <a:xfrm>
            <a:off x="1206500" y="1079500"/>
            <a:ext cx="21971000" cy="2055994"/>
          </a:xfrm>
          <a:prstGeom prst="rect">
            <a:avLst/>
          </a:prstGeom>
        </p:spPr>
        <p:txBody>
          <a:bodyPr/>
          <a:lstStyle>
            <a:lvl1pPr algn="ctr" defTabSz="2023821">
              <a:defRPr spc="-141" sz="7054"/>
            </a:lvl1pPr>
          </a:lstStyle>
          <a:p>
            <a:pPr/>
            <a:r>
              <a:t>This work is licensed under a Creative Commons Attribution-ShareAlike license</a:t>
            </a:r>
          </a:p>
        </p:txBody>
      </p:sp>
      <p:sp>
        <p:nvSpPr>
          <p:cNvPr id="227" name="This work is licensed under the Creative Commons Attribution-ShareAlike 4.0 International License. To view a copy of this license, visit http://creativecommons.org/licenses/by-sa/4.0/…"/>
          <p:cNvSpPr txBox="1"/>
          <p:nvPr>
            <p:ph type="body" idx="1"/>
          </p:nvPr>
        </p:nvSpPr>
        <p:spPr>
          <a:prstGeom prst="rect">
            <a:avLst/>
          </a:prstGeom>
        </p:spPr>
        <p:txBody>
          <a:bodyPr/>
          <a:lstStyle/>
          <a:p>
            <a:pPr marL="458390" indent="-458390" defTabSz="542210">
              <a:lnSpc>
                <a:spcPct val="100000"/>
              </a:lnSpc>
              <a:spcBef>
                <a:spcPts val="1000"/>
              </a:spcBef>
              <a:buSzPct val="75000"/>
              <a:defRPr sz="3300">
                <a:latin typeface="Helvetica Light"/>
                <a:ea typeface="Helvetica Light"/>
                <a:cs typeface="Helvetica Light"/>
                <a:sym typeface="Helvetica Light"/>
              </a:defRPr>
            </a:pPr>
            <a:r>
              <a:t>This work is licensed under the Creative Commons Attribution-ShareAlike 4.0 International License. To view a copy of this license, visit </a:t>
            </a:r>
            <a:r>
              <a:rPr u="sng">
                <a:hlinkClick r:id="rId2" invalidUrl="" action="" tgtFrame="" tooltip="" history="1" highlightClick="0" endSnd="0"/>
              </a:rPr>
              <a:t>http://creativecommons.org/licenses/by-sa/4.0/</a:t>
            </a:r>
            <a:r>
              <a:t> </a:t>
            </a:r>
          </a:p>
          <a:p>
            <a:pPr marL="458390" indent="-458390" defTabSz="542210">
              <a:lnSpc>
                <a:spcPct val="100000"/>
              </a:lnSpc>
              <a:spcBef>
                <a:spcPts val="1000"/>
              </a:spcBef>
              <a:buSzPct val="75000"/>
              <a:defRPr sz="3300">
                <a:latin typeface="Helvetica Light"/>
                <a:ea typeface="Helvetica Light"/>
                <a:cs typeface="Helvetica Light"/>
                <a:sym typeface="Helvetica Light"/>
              </a:defRPr>
            </a:pPr>
            <a:r>
              <a:t>You are free to:</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Share — copy and redistribute the material in any medium or format</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Adapt — remix, transform, and build upon the material</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for any purpose, even commercially.</a:t>
            </a:r>
          </a:p>
          <a:p>
            <a:pPr marL="458390" indent="-458390" defTabSz="542210">
              <a:lnSpc>
                <a:spcPct val="100000"/>
              </a:lnSpc>
              <a:spcBef>
                <a:spcPts val="1000"/>
              </a:spcBef>
              <a:buSzPct val="75000"/>
              <a:defRPr sz="3300">
                <a:latin typeface="Helvetica Light"/>
                <a:ea typeface="Helvetica Light"/>
                <a:cs typeface="Helvetica Light"/>
                <a:sym typeface="Helvetica Light"/>
              </a:defRPr>
            </a:pPr>
            <a:r>
              <a:t>Under the following terms:</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Attribution — You must give appropriate credit, provide a link to the license, and indicate if changes were made. You may do so in any reasonable manner, but not in any way that suggests the licensor endorses you or your use. </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ShareAlike — If you remix, transform, or build upon the material, you must distribute your contributions under the same license as the original. </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No additional restrictions — You may not apply legal terms or technological measures that legally restrict others from doing anything the license permits.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Learning Objectives for this Lesson"/>
          <p:cNvSpPr txBox="1"/>
          <p:nvPr>
            <p:ph type="title"/>
          </p:nvPr>
        </p:nvSpPr>
        <p:spPr>
          <a:prstGeom prst="rect">
            <a:avLst/>
          </a:prstGeom>
        </p:spPr>
        <p:txBody>
          <a:bodyPr/>
          <a:lstStyle/>
          <a:p>
            <a:pPr/>
            <a:r>
              <a:t>Learning Objectives for this Lesson</a:t>
            </a:r>
          </a:p>
        </p:txBody>
      </p:sp>
      <p:sp>
        <p:nvSpPr>
          <p:cNvPr id="128" name="By the end of this lesson, you should be able to…"/>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By the end of this lesson, you should be able to…</a:t>
            </a:r>
          </a:p>
        </p:txBody>
      </p:sp>
      <p:sp>
        <p:nvSpPr>
          <p:cNvPr id="129" name="Explain key advantages of working in a team and sharing information with your team…"/>
          <p:cNvSpPr txBox="1"/>
          <p:nvPr>
            <p:ph type="body" idx="1"/>
          </p:nvPr>
        </p:nvSpPr>
        <p:spPr>
          <a:prstGeom prst="rect">
            <a:avLst/>
          </a:prstGeom>
        </p:spPr>
        <p:txBody>
          <a:bodyPr/>
          <a:lstStyle/>
          <a:p>
            <a:pPr/>
            <a:r>
              <a:t>Explain key advantages of working in a team and sharing information with your team</a:t>
            </a:r>
          </a:p>
          <a:p>
            <a:pPr/>
            <a:r>
              <a:t>Apply root-cause analysis to construct a blameless post-mortem of a team project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The 10x Engineer”"/>
          <p:cNvSpPr txBox="1"/>
          <p:nvPr>
            <p:ph type="title"/>
          </p:nvPr>
        </p:nvSpPr>
        <p:spPr>
          <a:prstGeom prst="rect">
            <a:avLst/>
          </a:prstGeom>
        </p:spPr>
        <p:txBody>
          <a:bodyPr/>
          <a:lstStyle/>
          <a:p>
            <a:pPr/>
            <a:r>
              <a:t>“The 10x Engineer”</a:t>
            </a:r>
          </a:p>
        </p:txBody>
      </p:sp>
      <p:sp>
        <p:nvSpPr>
          <p:cNvPr id="132" name="AKA “The Rock-Star Engineer,” “The Ninja Develope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AKA “The Rock-Star Engineer,” “The Ninja Developer”</a:t>
            </a:r>
          </a:p>
        </p:txBody>
      </p:sp>
      <p:pic>
        <p:nvPicPr>
          <p:cNvPr id="133" name="s3f1ruepjhuz.jpg" descr="s3f1ruepjhuz.jpg"/>
          <p:cNvPicPr>
            <a:picLocks noChangeAspect="1"/>
          </p:cNvPicPr>
          <p:nvPr/>
        </p:nvPicPr>
        <p:blipFill>
          <a:blip r:embed="rId3">
            <a:extLst/>
          </a:blip>
          <a:stretch>
            <a:fillRect/>
          </a:stretch>
        </p:blipFill>
        <p:spPr>
          <a:xfrm>
            <a:off x="12172202" y="3525109"/>
            <a:ext cx="10160001" cy="9702801"/>
          </a:xfrm>
          <a:prstGeom prst="rect">
            <a:avLst/>
          </a:prstGeom>
          <a:ln w="12700">
            <a:miter lim="400000"/>
          </a:ln>
        </p:spPr>
      </p:pic>
      <p:pic>
        <p:nvPicPr>
          <p:cNvPr id="134" name="Image" descr="Image"/>
          <p:cNvPicPr>
            <a:picLocks noChangeAspect="1"/>
          </p:cNvPicPr>
          <p:nvPr/>
        </p:nvPicPr>
        <p:blipFill>
          <a:blip r:embed="rId4">
            <a:extLst/>
          </a:blip>
          <a:stretch>
            <a:fillRect/>
          </a:stretch>
        </p:blipFill>
        <p:spPr>
          <a:xfrm>
            <a:off x="2051797" y="4414109"/>
            <a:ext cx="7899401" cy="79248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Playing Nicely with Others"/>
          <p:cNvSpPr txBox="1"/>
          <p:nvPr>
            <p:ph type="title"/>
          </p:nvPr>
        </p:nvSpPr>
        <p:spPr>
          <a:prstGeom prst="rect">
            <a:avLst/>
          </a:prstGeom>
        </p:spPr>
        <p:txBody>
          <a:bodyPr/>
          <a:lstStyle/>
          <a:p>
            <a:pPr/>
            <a:r>
              <a:t>Playing Nicely with Others</a:t>
            </a:r>
          </a:p>
        </p:txBody>
      </p:sp>
      <p:sp>
        <p:nvSpPr>
          <p:cNvPr id="139" name="HRT: Three Pillars of Social Skill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HRT: Three Pillars of Social Skills</a:t>
            </a:r>
          </a:p>
        </p:txBody>
      </p:sp>
      <p:sp>
        <p:nvSpPr>
          <p:cNvPr id="140" name="Pillar 1: Humility: You are not the center of the universe (nor is your code!). You’re neither omniscient nor infallible. You’re open to self-improvement.…"/>
          <p:cNvSpPr txBox="1"/>
          <p:nvPr>
            <p:ph type="body" idx="1"/>
          </p:nvPr>
        </p:nvSpPr>
        <p:spPr>
          <a:prstGeom prst="rect">
            <a:avLst/>
          </a:prstGeom>
        </p:spPr>
        <p:txBody>
          <a:bodyPr/>
          <a:lstStyle/>
          <a:p>
            <a:pPr/>
            <a:r>
              <a:rPr b="1"/>
              <a:t>Pillar 1: Humility</a:t>
            </a:r>
            <a:r>
              <a:t>: You are not the center of the universe (nor is your code!). You’re neither omniscient nor infallible. You’re open to self-improvement.</a:t>
            </a:r>
          </a:p>
          <a:p>
            <a:pPr/>
            <a:r>
              <a:rPr b="1"/>
              <a:t>Pillar 2: Respect</a:t>
            </a:r>
            <a:r>
              <a:t>: You genuinely care about others you work with. You treat them kindly and appreciate their abilities and accomplishments.</a:t>
            </a:r>
          </a:p>
          <a:p>
            <a:pPr/>
            <a:r>
              <a:rPr b="1"/>
              <a:t>Pillar 3: Trust</a:t>
            </a:r>
            <a:r>
              <a:t>: You believe others are competent and will do the right thing, and you’re OK with letting them drive when appropriate.</a:t>
            </a:r>
          </a:p>
        </p:txBody>
      </p:sp>
      <p:sp>
        <p:nvSpPr>
          <p:cNvPr id="141" name="From “Debugging Teams” by Ben Collins-Sussman and Brian Fitzpatrick"/>
          <p:cNvSpPr txBox="1"/>
          <p:nvPr/>
        </p:nvSpPr>
        <p:spPr>
          <a:xfrm>
            <a:off x="7217511" y="12957778"/>
            <a:ext cx="994897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From “Debugging Teams” by Ben Collins-Sussman and Brian Fitzpatrick</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HRT Applied in Code Review"/>
          <p:cNvSpPr txBox="1"/>
          <p:nvPr>
            <p:ph type="title"/>
          </p:nvPr>
        </p:nvSpPr>
        <p:spPr>
          <a:prstGeom prst="rect">
            <a:avLst/>
          </a:prstGeom>
        </p:spPr>
        <p:txBody>
          <a:bodyPr/>
          <a:lstStyle/>
          <a:p>
            <a:pPr/>
            <a:r>
              <a:t>HRT Applied in Code Review</a:t>
            </a:r>
          </a:p>
        </p:txBody>
      </p:sp>
      <p:sp>
        <p:nvSpPr>
          <p:cNvPr id="146" name="Consider the following code commen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Consider the following code comment</a:t>
            </a:r>
          </a:p>
        </p:txBody>
      </p:sp>
      <p:sp>
        <p:nvSpPr>
          <p:cNvPr id="147" name="From “Debugging Teams” by Ben Collins-Sussman and Brian Fitzpatrick"/>
          <p:cNvSpPr txBox="1"/>
          <p:nvPr/>
        </p:nvSpPr>
        <p:spPr>
          <a:xfrm>
            <a:off x="7217511" y="12957778"/>
            <a:ext cx="994897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2" invalidUrl="" action="" tgtFrame="" tooltip="" history="1" highlightClick="0" endSnd="0"/>
              </a:defRPr>
            </a:lvl1pPr>
          </a:lstStyle>
          <a:p>
            <a:pPr>
              <a:defRPr u="none"/>
            </a:pPr>
            <a:r>
              <a:rPr u="sng">
                <a:hlinkClick r:id="rId2" invalidUrl="" action="" tgtFrame="" tooltip="" history="1" highlightClick="0" endSnd="0"/>
              </a:rPr>
              <a:t>From “Debugging Teams” by Ben Collins-Sussman and Brian Fitzpatrick</a:t>
            </a:r>
          </a:p>
        </p:txBody>
      </p:sp>
      <p:sp>
        <p:nvSpPr>
          <p:cNvPr id="148" name="“Man, you totally got the control flow wrong on that method there. You should be using the standard foobar code pattern like everyone else”"/>
          <p:cNvSpPr txBox="1"/>
          <p:nvPr/>
        </p:nvSpPr>
        <p:spPr>
          <a:xfrm>
            <a:off x="1907959" y="7004396"/>
            <a:ext cx="20568082"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90000"/>
              </a:lnSpc>
              <a:spcBef>
                <a:spcPts val="4500"/>
              </a:spcBef>
              <a:defRPr sz="4800">
                <a:solidFill>
                  <a:srgbClr val="000000"/>
                </a:solidFill>
              </a:defRPr>
            </a:lvl1pPr>
          </a:lstStyle>
          <a:p>
            <a:pPr/>
            <a:r>
              <a:t>“Man, you totally got the control flow wrong on that method there. You should be using the standard foobar code pattern like everyone else”</a:t>
            </a:r>
          </a:p>
        </p:txBody>
      </p:sp>
      <p:grpSp>
        <p:nvGrpSpPr>
          <p:cNvPr id="151" name="Group"/>
          <p:cNvGrpSpPr/>
          <p:nvPr/>
        </p:nvGrpSpPr>
        <p:grpSpPr>
          <a:xfrm>
            <a:off x="3614615" y="5965092"/>
            <a:ext cx="1865710" cy="1781095"/>
            <a:chOff x="1234868" y="348488"/>
            <a:chExt cx="1865709" cy="1781093"/>
          </a:xfrm>
        </p:grpSpPr>
        <p:sp>
          <p:nvSpPr>
            <p:cNvPr id="149" name="Callout"/>
            <p:cNvSpPr/>
            <p:nvPr/>
          </p:nvSpPr>
          <p:spPr>
            <a:xfrm>
              <a:off x="1234868" y="961181"/>
              <a:ext cx="1191420" cy="1168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60" y="0"/>
                  </a:moveTo>
                  <a:lnTo>
                    <a:pt x="9001" y="10316"/>
                  </a:lnTo>
                  <a:lnTo>
                    <a:pt x="1079" y="10316"/>
                  </a:lnTo>
                  <a:cubicBezTo>
                    <a:pt x="483" y="10316"/>
                    <a:pt x="0" y="10808"/>
                    <a:pt x="0" y="11416"/>
                  </a:cubicBezTo>
                  <a:lnTo>
                    <a:pt x="0" y="20499"/>
                  </a:lnTo>
                  <a:cubicBezTo>
                    <a:pt x="0" y="21108"/>
                    <a:pt x="483" y="21600"/>
                    <a:pt x="1079" y="21600"/>
                  </a:cubicBezTo>
                  <a:lnTo>
                    <a:pt x="20521" y="21600"/>
                  </a:lnTo>
                  <a:cubicBezTo>
                    <a:pt x="21117" y="21600"/>
                    <a:pt x="21600" y="21108"/>
                    <a:pt x="21600" y="20499"/>
                  </a:cubicBezTo>
                  <a:lnTo>
                    <a:pt x="21600" y="11416"/>
                  </a:lnTo>
                  <a:cubicBezTo>
                    <a:pt x="21600" y="10808"/>
                    <a:pt x="21117" y="10316"/>
                    <a:pt x="20521" y="10316"/>
                  </a:cubicBezTo>
                  <a:lnTo>
                    <a:pt x="13318" y="10316"/>
                  </a:lnTo>
                  <a:lnTo>
                    <a:pt x="11160" y="0"/>
                  </a:lnTo>
                  <a:close/>
                </a:path>
              </a:pathLst>
            </a:custGeom>
            <a:noFill/>
            <a:ln w="1143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0" name="This is personal"/>
            <p:cNvSpPr/>
            <p:nvPr/>
          </p:nvSpPr>
          <p:spPr>
            <a:xfrm>
              <a:off x="1830578" y="34848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solidFill>
                    <a:srgbClr val="000000"/>
                  </a:solidFill>
                </a:defRPr>
              </a:lvl1pPr>
            </a:lstStyle>
            <a:p>
              <a:pPr/>
              <a:r>
                <a:t>This is personal</a:t>
              </a:r>
            </a:p>
          </p:txBody>
        </p:sp>
      </p:grpSp>
      <p:grpSp>
        <p:nvGrpSpPr>
          <p:cNvPr id="154" name="Group"/>
          <p:cNvGrpSpPr/>
          <p:nvPr/>
        </p:nvGrpSpPr>
        <p:grpSpPr>
          <a:xfrm>
            <a:off x="12094307" y="6063645"/>
            <a:ext cx="1865711" cy="1739392"/>
            <a:chOff x="3300396" y="348488"/>
            <a:chExt cx="1865709" cy="1739391"/>
          </a:xfrm>
        </p:grpSpPr>
        <p:sp>
          <p:nvSpPr>
            <p:cNvPr id="152" name="Callout"/>
            <p:cNvSpPr/>
            <p:nvPr/>
          </p:nvSpPr>
          <p:spPr>
            <a:xfrm>
              <a:off x="3300396" y="785335"/>
              <a:ext cx="1851026" cy="13025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80" y="0"/>
                  </a:moveTo>
                  <a:lnTo>
                    <a:pt x="13491" y="9253"/>
                  </a:lnTo>
                  <a:lnTo>
                    <a:pt x="695" y="9253"/>
                  </a:lnTo>
                  <a:cubicBezTo>
                    <a:pt x="311" y="9253"/>
                    <a:pt x="0" y="9695"/>
                    <a:pt x="0" y="10241"/>
                  </a:cubicBezTo>
                  <a:lnTo>
                    <a:pt x="0" y="20613"/>
                  </a:lnTo>
                  <a:cubicBezTo>
                    <a:pt x="0" y="21158"/>
                    <a:pt x="311" y="21600"/>
                    <a:pt x="695" y="21600"/>
                  </a:cubicBezTo>
                  <a:lnTo>
                    <a:pt x="20905" y="21600"/>
                  </a:lnTo>
                  <a:cubicBezTo>
                    <a:pt x="21289" y="21600"/>
                    <a:pt x="21600" y="21158"/>
                    <a:pt x="21600" y="20613"/>
                  </a:cubicBezTo>
                  <a:lnTo>
                    <a:pt x="21600" y="10241"/>
                  </a:lnTo>
                  <a:cubicBezTo>
                    <a:pt x="21600" y="9695"/>
                    <a:pt x="21289" y="9253"/>
                    <a:pt x="20905" y="9253"/>
                  </a:cubicBezTo>
                  <a:lnTo>
                    <a:pt x="16269" y="9253"/>
                  </a:lnTo>
                  <a:lnTo>
                    <a:pt x="14880" y="0"/>
                  </a:lnTo>
                  <a:close/>
                </a:path>
              </a:pathLst>
            </a:custGeom>
            <a:noFill/>
            <a:ln w="1143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3" name="Is this really that black and white?"/>
            <p:cNvSpPr/>
            <p:nvPr/>
          </p:nvSpPr>
          <p:spPr>
            <a:xfrm>
              <a:off x="3896106" y="34848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solidFill>
                    <a:srgbClr val="000000"/>
                  </a:solidFill>
                </a:defRPr>
              </a:lvl1pPr>
            </a:lstStyle>
            <a:p>
              <a:pPr/>
              <a:r>
                <a:t>Is this really that black and white?</a:t>
              </a:r>
            </a:p>
          </p:txBody>
        </p:sp>
      </p:grpSp>
      <p:grpSp>
        <p:nvGrpSpPr>
          <p:cNvPr id="157" name="Group"/>
          <p:cNvGrpSpPr/>
          <p:nvPr/>
        </p:nvGrpSpPr>
        <p:grpSpPr>
          <a:xfrm>
            <a:off x="1846384" y="7702864"/>
            <a:ext cx="4620634" cy="3439891"/>
            <a:chOff x="1034677" y="0"/>
            <a:chExt cx="4620632" cy="3439889"/>
          </a:xfrm>
        </p:grpSpPr>
        <p:sp>
          <p:nvSpPr>
            <p:cNvPr id="155" name="Callout"/>
            <p:cNvSpPr/>
            <p:nvPr/>
          </p:nvSpPr>
          <p:spPr>
            <a:xfrm>
              <a:off x="1034677" y="0"/>
              <a:ext cx="4570811" cy="1829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1" y="0"/>
                  </a:moveTo>
                  <a:cubicBezTo>
                    <a:pt x="126" y="0"/>
                    <a:pt x="0" y="314"/>
                    <a:pt x="0" y="703"/>
                  </a:cubicBezTo>
                  <a:lnTo>
                    <a:pt x="0" y="8338"/>
                  </a:lnTo>
                  <a:cubicBezTo>
                    <a:pt x="0" y="8727"/>
                    <a:pt x="126" y="9041"/>
                    <a:pt x="281" y="9041"/>
                  </a:cubicBezTo>
                  <a:lnTo>
                    <a:pt x="13777" y="9041"/>
                  </a:lnTo>
                  <a:lnTo>
                    <a:pt x="14342" y="21600"/>
                  </a:lnTo>
                  <a:lnTo>
                    <a:pt x="14906" y="9041"/>
                  </a:lnTo>
                  <a:lnTo>
                    <a:pt x="21319" y="9041"/>
                  </a:lnTo>
                  <a:cubicBezTo>
                    <a:pt x="21474" y="9041"/>
                    <a:pt x="21600" y="8727"/>
                    <a:pt x="21600" y="8338"/>
                  </a:cubicBezTo>
                  <a:lnTo>
                    <a:pt x="21600" y="703"/>
                  </a:lnTo>
                  <a:cubicBezTo>
                    <a:pt x="21600" y="314"/>
                    <a:pt x="21474" y="0"/>
                    <a:pt x="21319" y="0"/>
                  </a:cubicBezTo>
                  <a:lnTo>
                    <a:pt x="281" y="0"/>
                  </a:lnTo>
                  <a:close/>
                </a:path>
              </a:pathLst>
            </a:custGeom>
            <a:noFill/>
            <a:ln w="1143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6" name="Are we demanding a specific change?"/>
            <p:cNvSpPr/>
            <p:nvPr/>
          </p:nvSpPr>
          <p:spPr>
            <a:xfrm>
              <a:off x="4385310" y="216988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solidFill>
                    <a:srgbClr val="000000"/>
                  </a:solidFill>
                </a:defRPr>
              </a:lvl1pPr>
            </a:lstStyle>
            <a:p>
              <a:pPr/>
              <a:r>
                <a:t>Are we demanding a specific change?</a:t>
              </a:r>
            </a:p>
          </p:txBody>
        </p:sp>
      </p:grpSp>
      <p:grpSp>
        <p:nvGrpSpPr>
          <p:cNvPr id="160" name="Group"/>
          <p:cNvGrpSpPr/>
          <p:nvPr/>
        </p:nvGrpSpPr>
        <p:grpSpPr>
          <a:xfrm>
            <a:off x="16656539" y="7648646"/>
            <a:ext cx="4033441" cy="3904416"/>
            <a:chOff x="447644" y="0"/>
            <a:chExt cx="4033440" cy="3904415"/>
          </a:xfrm>
        </p:grpSpPr>
        <p:sp>
          <p:nvSpPr>
            <p:cNvPr id="158" name="Callout"/>
            <p:cNvSpPr/>
            <p:nvPr/>
          </p:nvSpPr>
          <p:spPr>
            <a:xfrm>
              <a:off x="447644" y="0"/>
              <a:ext cx="4033442" cy="1883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9" y="0"/>
                  </a:moveTo>
                  <a:cubicBezTo>
                    <a:pt x="143" y="0"/>
                    <a:pt x="0" y="305"/>
                    <a:pt x="0" y="683"/>
                  </a:cubicBezTo>
                  <a:lnTo>
                    <a:pt x="0" y="8723"/>
                  </a:lnTo>
                  <a:cubicBezTo>
                    <a:pt x="0" y="9100"/>
                    <a:pt x="143" y="9405"/>
                    <a:pt x="319" y="9405"/>
                  </a:cubicBezTo>
                  <a:lnTo>
                    <a:pt x="12737" y="9405"/>
                  </a:lnTo>
                  <a:lnTo>
                    <a:pt x="13375" y="21600"/>
                  </a:lnTo>
                  <a:lnTo>
                    <a:pt x="14012" y="9405"/>
                  </a:lnTo>
                  <a:lnTo>
                    <a:pt x="21281" y="9405"/>
                  </a:lnTo>
                  <a:cubicBezTo>
                    <a:pt x="21457" y="9405"/>
                    <a:pt x="21600" y="9100"/>
                    <a:pt x="21600" y="8723"/>
                  </a:cubicBezTo>
                  <a:lnTo>
                    <a:pt x="21600" y="683"/>
                  </a:lnTo>
                  <a:cubicBezTo>
                    <a:pt x="21600" y="305"/>
                    <a:pt x="21457" y="0"/>
                    <a:pt x="21281" y="0"/>
                  </a:cubicBezTo>
                  <a:lnTo>
                    <a:pt x="319" y="0"/>
                  </a:lnTo>
                  <a:close/>
                </a:path>
              </a:pathLst>
            </a:custGeom>
            <a:noFill/>
            <a:ln w="1143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59" name="Everyone else does it right,…"/>
            <p:cNvSpPr/>
            <p:nvPr/>
          </p:nvSpPr>
          <p:spPr>
            <a:xfrm>
              <a:off x="3124200" y="263441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solidFill>
                    <a:srgbClr val="000000"/>
                  </a:solidFill>
                </a:defRPr>
              </a:pPr>
              <a:r>
                <a:t>Everyone else does it right,</a:t>
              </a:r>
            </a:p>
            <a:p>
              <a:pPr>
                <a:defRPr sz="4000">
                  <a:solidFill>
                    <a:srgbClr val="000000"/>
                  </a:solidFill>
                </a:defRPr>
              </a:pPr>
              <a:r>
                <a:t>therefore you are stupid</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 grpId="1"/>
      <p:bldP build="whole" bldLvl="1" animBg="1" rev="0" advAuto="0" spid="160" grpId="4"/>
      <p:bldP build="whole" bldLvl="1" animBg="1" rev="0" advAuto="0" spid="157" grpId="3"/>
      <p:bldP build="whole" bldLvl="1" animBg="1" rev="0" advAuto="0" spid="154"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HRT Applied in Code Review"/>
          <p:cNvSpPr txBox="1"/>
          <p:nvPr>
            <p:ph type="title"/>
          </p:nvPr>
        </p:nvSpPr>
        <p:spPr>
          <a:prstGeom prst="rect">
            <a:avLst/>
          </a:prstGeom>
        </p:spPr>
        <p:txBody>
          <a:bodyPr/>
          <a:lstStyle/>
          <a:p>
            <a:pPr/>
            <a:r>
              <a:t>HRT Applied in Code Review</a:t>
            </a:r>
          </a:p>
        </p:txBody>
      </p:sp>
      <p:sp>
        <p:nvSpPr>
          <p:cNvPr id="163" name="Consider the following code commen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Consider the following code comment</a:t>
            </a:r>
          </a:p>
        </p:txBody>
      </p:sp>
      <p:sp>
        <p:nvSpPr>
          <p:cNvPr id="164" name="From “Debugging Teams” by Ben Collins-Sussman and Brian Fitzpatrick"/>
          <p:cNvSpPr txBox="1"/>
          <p:nvPr/>
        </p:nvSpPr>
        <p:spPr>
          <a:xfrm>
            <a:off x="7217511" y="12957778"/>
            <a:ext cx="994897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From “Debugging Teams” by Ben Collins-Sussman and Brian Fitzpatrick</a:t>
            </a:r>
          </a:p>
        </p:txBody>
      </p:sp>
      <p:sp>
        <p:nvSpPr>
          <p:cNvPr id="165" name="“Man, you totally got the control flow wrong on that method there. You should be using the standard foobar code pattern like everyone else”"/>
          <p:cNvSpPr txBox="1"/>
          <p:nvPr/>
        </p:nvSpPr>
        <p:spPr>
          <a:xfrm>
            <a:off x="1907959" y="3458165"/>
            <a:ext cx="20568082" cy="14616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90000"/>
              </a:lnSpc>
              <a:spcBef>
                <a:spcPts val="4500"/>
              </a:spcBef>
              <a:defRPr sz="4800">
                <a:solidFill>
                  <a:srgbClr val="000000"/>
                </a:solidFill>
              </a:defRPr>
            </a:lvl1pPr>
          </a:lstStyle>
          <a:p>
            <a:pPr/>
            <a:r>
              <a:t>“Man, you totally got the control flow wrong on that method there. You should be using the standard foobar code pattern like everyone else”</a:t>
            </a:r>
          </a:p>
        </p:txBody>
      </p:sp>
      <p:sp>
        <p:nvSpPr>
          <p:cNvPr id="166" name="“Hmm, I’m confused by the control flow in this section here. I wonder if the foobar code pattern might make this clearer and easier to maintain?"/>
          <p:cNvSpPr txBox="1"/>
          <p:nvPr/>
        </p:nvSpPr>
        <p:spPr>
          <a:xfrm>
            <a:off x="1907959" y="7401936"/>
            <a:ext cx="20568082"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90000"/>
              </a:lnSpc>
              <a:spcBef>
                <a:spcPts val="4500"/>
              </a:spcBef>
              <a:defRPr sz="4800">
                <a:solidFill>
                  <a:srgbClr val="000000"/>
                </a:solidFill>
              </a:defRPr>
            </a:lvl1pPr>
          </a:lstStyle>
          <a:p>
            <a:pPr/>
            <a:r>
              <a:t>“Hmm, I’m confused by the control flow in this section here. I wonder if the foobar code pattern might make this clearer and easier to maintain?</a:t>
            </a:r>
          </a:p>
        </p:txBody>
      </p:sp>
      <p:grpSp>
        <p:nvGrpSpPr>
          <p:cNvPr id="169" name="Group"/>
          <p:cNvGrpSpPr/>
          <p:nvPr/>
        </p:nvGrpSpPr>
        <p:grpSpPr>
          <a:xfrm>
            <a:off x="1992923" y="7401935"/>
            <a:ext cx="5813029" cy="3439891"/>
            <a:chOff x="625737" y="0"/>
            <a:chExt cx="5813028" cy="3439889"/>
          </a:xfrm>
        </p:grpSpPr>
        <p:sp>
          <p:nvSpPr>
            <p:cNvPr id="167" name="Callout"/>
            <p:cNvSpPr/>
            <p:nvPr/>
          </p:nvSpPr>
          <p:spPr>
            <a:xfrm>
              <a:off x="625737" y="0"/>
              <a:ext cx="5813029" cy="1829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1" y="0"/>
                  </a:moveTo>
                  <a:cubicBezTo>
                    <a:pt x="99" y="0"/>
                    <a:pt x="0" y="314"/>
                    <a:pt x="0" y="703"/>
                  </a:cubicBezTo>
                  <a:lnTo>
                    <a:pt x="0" y="8338"/>
                  </a:lnTo>
                  <a:cubicBezTo>
                    <a:pt x="0" y="8727"/>
                    <a:pt x="99" y="9041"/>
                    <a:pt x="221" y="9041"/>
                  </a:cubicBezTo>
                  <a:lnTo>
                    <a:pt x="15449" y="9041"/>
                  </a:lnTo>
                  <a:lnTo>
                    <a:pt x="15893" y="21600"/>
                  </a:lnTo>
                  <a:lnTo>
                    <a:pt x="16337" y="9041"/>
                  </a:lnTo>
                  <a:lnTo>
                    <a:pt x="21379" y="9041"/>
                  </a:lnTo>
                  <a:cubicBezTo>
                    <a:pt x="21501" y="9041"/>
                    <a:pt x="21600" y="8727"/>
                    <a:pt x="21600" y="8338"/>
                  </a:cubicBezTo>
                  <a:lnTo>
                    <a:pt x="21600" y="703"/>
                  </a:lnTo>
                  <a:cubicBezTo>
                    <a:pt x="21600" y="314"/>
                    <a:pt x="21501" y="0"/>
                    <a:pt x="21379" y="0"/>
                  </a:cubicBezTo>
                  <a:lnTo>
                    <a:pt x="221" y="0"/>
                  </a:lnTo>
                  <a:close/>
                </a:path>
              </a:pathLst>
            </a:custGeom>
            <a:noFill/>
            <a:ln w="114300" cap="flat">
              <a:solidFill>
                <a:schemeClr val="accent5">
                  <a:hueOff val="-82419"/>
                  <a:satOff val="-9513"/>
                  <a:lumOff val="-16343"/>
                </a:schemeClr>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8" name="Humility! This is about me, not you"/>
            <p:cNvSpPr/>
            <p:nvPr/>
          </p:nvSpPr>
          <p:spPr>
            <a:xfrm>
              <a:off x="3976370" y="216988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a:solidFill>
                    <a:srgbClr val="000000"/>
                  </a:solidFill>
                </a:defRPr>
              </a:pPr>
              <a:r>
                <a:t>Humility! This is about </a:t>
              </a:r>
              <a:r>
                <a:rPr i="1"/>
                <a:t>me, </a:t>
              </a:r>
              <a:r>
                <a:t>not you</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he 10x Team, or the 1/10 Team?"/>
          <p:cNvSpPr txBox="1"/>
          <p:nvPr>
            <p:ph type="title"/>
          </p:nvPr>
        </p:nvSpPr>
        <p:spPr>
          <a:prstGeom prst="rect">
            <a:avLst/>
          </a:prstGeom>
        </p:spPr>
        <p:txBody>
          <a:bodyPr/>
          <a:lstStyle/>
          <a:p>
            <a:pPr/>
            <a:r>
              <a:t>The 10x Team, or the 1/10 Team?</a:t>
            </a:r>
          </a:p>
        </p:txBody>
      </p:sp>
      <p:sp>
        <p:nvSpPr>
          <p:cNvPr id="174" name="Mythical Man-Month: “adding manpower to a late software project makes it late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660400">
              <a:defRPr sz="4400"/>
            </a:lvl1pPr>
          </a:lstStyle>
          <a:p>
            <a:pPr/>
            <a:r>
              <a:t>Mythical Man-Month: “adding manpower to a late software project makes it later”</a:t>
            </a:r>
          </a:p>
        </p:txBody>
      </p:sp>
      <p:sp>
        <p:nvSpPr>
          <p:cNvPr id="175" name="Knowledge sharing needs to scale linearly (or sub linearly) with org growth:…"/>
          <p:cNvSpPr txBox="1"/>
          <p:nvPr>
            <p:ph type="body" idx="1"/>
          </p:nvPr>
        </p:nvSpPr>
        <p:spPr>
          <a:prstGeom prst="rect">
            <a:avLst/>
          </a:prstGeom>
        </p:spPr>
        <p:txBody>
          <a:bodyPr/>
          <a:lstStyle/>
          <a:p>
            <a:pPr/>
            <a:r>
              <a:t>Knowledge sharing needs to scale linearly (or sub linearly) with org growth:</a:t>
            </a:r>
          </a:p>
          <a:p>
            <a:pPr lvl="1"/>
            <a:r>
              <a:t>Mentorship</a:t>
            </a:r>
          </a:p>
          <a:p>
            <a:pPr lvl="1"/>
            <a:r>
              <a:t>Q&amp;A</a:t>
            </a:r>
          </a:p>
          <a:p>
            <a:pPr lvl="1"/>
            <a:r>
              <a:t>Mailing lists</a:t>
            </a:r>
          </a:p>
          <a:p>
            <a:pPr lvl="1"/>
            <a:r>
              <a:t>Tech talks</a:t>
            </a:r>
          </a:p>
          <a:p>
            <a:pPr lvl="1"/>
            <a:r>
              <a:t>Documentation</a:t>
            </a:r>
          </a:p>
        </p:txBody>
      </p:sp>
      <p:sp>
        <p:nvSpPr>
          <p:cNvPr id="176" name="For more on knowledge sharing in teams, see SE@Google Ch 3"/>
          <p:cNvSpPr txBox="1"/>
          <p:nvPr/>
        </p:nvSpPr>
        <p:spPr>
          <a:xfrm>
            <a:off x="7818424" y="12990255"/>
            <a:ext cx="874715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For more on knowledge sharing in teams, see SE@Google Ch 3</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0" name="mario-sessions-0TmYp58QVNQ-unsplash.jpg" descr="mario-sessions-0TmYp58QVNQ-unsplash.jpg"/>
          <p:cNvPicPr>
            <a:picLocks noChangeAspect="1"/>
          </p:cNvPicPr>
          <p:nvPr/>
        </p:nvPicPr>
        <p:blipFill>
          <a:blip r:embed="rId3">
            <a:extLst/>
          </a:blip>
          <a:stretch>
            <a:fillRect/>
          </a:stretch>
        </p:blipFill>
        <p:spPr>
          <a:xfrm>
            <a:off x="0" y="-510079"/>
            <a:ext cx="24384001" cy="16277618"/>
          </a:xfrm>
          <a:prstGeom prst="rect">
            <a:avLst/>
          </a:prstGeom>
          <a:ln w="12700">
            <a:miter lim="400000"/>
          </a:ln>
        </p:spPr>
      </p:pic>
      <p:sp>
        <p:nvSpPr>
          <p:cNvPr id="181" name="Bus Factor &amp; Importance of Knowledge Sharing"/>
          <p:cNvSpPr txBox="1"/>
          <p:nvPr>
            <p:ph type="title"/>
          </p:nvPr>
        </p:nvSpPr>
        <p:spPr>
          <a:prstGeom prst="rect">
            <a:avLst/>
          </a:prstGeom>
        </p:spPr>
        <p:txBody>
          <a:bodyPr/>
          <a:lstStyle>
            <a:lvl1pPr defTabSz="2243271">
              <a:defRPr spc="-156" sz="7820"/>
            </a:lvl1pPr>
          </a:lstStyle>
          <a:p>
            <a:pPr/>
            <a:r>
              <a:t>Bus Factor &amp; Importance of Knowledge Sharing</a:t>
            </a:r>
          </a:p>
        </p:txBody>
      </p:sp>
      <p:sp>
        <p:nvSpPr>
          <p:cNvPr id="182" name="How many of your team members are irreplaceabl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How many of your team members are irreplaceable?</a:t>
            </a:r>
          </a:p>
        </p:txBody>
      </p:sp>
      <p:sp>
        <p:nvSpPr>
          <p:cNvPr id="183" name="Slide bullet text"/>
          <p:cNvSpPr txBox="1"/>
          <p:nvPr>
            <p:ph type="body"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sarah-kilian-52jRtc2S_VE-unsplash.jpg" descr="sarah-kilian-52jRtc2S_VE-unsplash.jpg"/>
          <p:cNvPicPr>
            <a:picLocks noChangeAspect="1"/>
          </p:cNvPicPr>
          <p:nvPr/>
        </p:nvPicPr>
        <p:blipFill>
          <a:blip r:embed="rId3">
            <a:extLst/>
          </a:blip>
          <a:stretch>
            <a:fillRect/>
          </a:stretch>
        </p:blipFill>
        <p:spPr>
          <a:xfrm>
            <a:off x="-93089" y="-1521120"/>
            <a:ext cx="24570178" cy="16380120"/>
          </a:xfrm>
          <a:prstGeom prst="rect">
            <a:avLst/>
          </a:prstGeom>
          <a:ln w="12700">
            <a:miter lim="400000"/>
          </a:ln>
        </p:spPr>
      </p:pic>
      <p:sp>
        <p:nvSpPr>
          <p:cNvPr id="188" name="Failures are inevitable"/>
          <p:cNvSpPr txBox="1"/>
          <p:nvPr>
            <p:ph type="title"/>
          </p:nvPr>
        </p:nvSpPr>
        <p:spPr>
          <a:prstGeom prst="rect">
            <a:avLst/>
          </a:prstGeom>
          <a:solidFill>
            <a:srgbClr val="FFFFFF"/>
          </a:solidFill>
        </p:spPr>
        <p:txBody>
          <a:bodyPr/>
          <a:lstStyle/>
          <a:p>
            <a:pPr/>
            <a:r>
              <a:t>Failures are inevitable</a:t>
            </a:r>
          </a:p>
        </p:txBody>
      </p:sp>
      <p:sp>
        <p:nvSpPr>
          <p:cNvPr id="189" name="In software, humans, and processes"/>
          <p:cNvSpPr txBox="1"/>
          <p:nvPr>
            <p:ph type="body" idx="21"/>
          </p:nvPr>
        </p:nvSpPr>
        <p:spPr>
          <a:prstGeom prst="rect">
            <a:avLst/>
          </a:prstGeom>
          <a:solidFill>
            <a:srgbClr val="FFFFFF"/>
          </a:solidFill>
          <a:extLst>
            <a:ext uri="{C572A759-6A51-4108-AA02-DFA0A04FC94B}">
              <ma14:wrappingTextBoxFlag xmlns:ma14="http://schemas.microsoft.com/office/mac/drawingml/2011/main" val="1"/>
            </a:ext>
          </a:extLst>
        </p:spPr>
        <p:txBody>
          <a:bodyPr/>
          <a:lstStyle/>
          <a:p>
            <a:pPr/>
            <a:r>
              <a:t>In software, humans, and processes</a:t>
            </a:r>
          </a:p>
        </p:txBody>
      </p:sp>
      <p:sp>
        <p:nvSpPr>
          <p:cNvPr id="190" name="Slide bullet text"/>
          <p:cNvSpPr txBox="1"/>
          <p:nvPr>
            <p:ph type="body" idx="1"/>
          </p:nvPr>
        </p:nvSpPr>
        <p:spPr>
          <a:prstGeom prst="rect">
            <a:avLst/>
          </a:prstGeom>
        </p:spPr>
        <p:txBody>
          <a:bodyPr/>
          <a:lstStyle/>
          <a:p>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